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95" r:id="rId3"/>
    <p:sldId id="281" r:id="rId4"/>
    <p:sldId id="296" r:id="rId5"/>
    <p:sldId id="297" r:id="rId6"/>
    <p:sldId id="305" r:id="rId7"/>
    <p:sldId id="306" r:id="rId8"/>
    <p:sldId id="303" r:id="rId9"/>
    <p:sldId id="298" r:id="rId10"/>
    <p:sldId id="299" r:id="rId11"/>
    <p:sldId id="300" r:id="rId12"/>
    <p:sldId id="304" r:id="rId13"/>
    <p:sldId id="301" r:id="rId14"/>
    <p:sldId id="302" r:id="rId15"/>
    <p:sldId id="308" r:id="rId16"/>
    <p:sldId id="307" r:id="rId17"/>
  </p:sldIdLst>
  <p:sldSz cx="9144000" cy="6858000" type="screen4x3"/>
  <p:notesSz cx="9282113" cy="699135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EAEAEA"/>
    <a:srgbClr val="DDDDDD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83"/>
    <p:restoredTop sz="95716"/>
  </p:normalViewPr>
  <p:slideViewPr>
    <p:cSldViewPr showGuides="1">
      <p:cViewPr varScale="1">
        <p:scale>
          <a:sx n="100" d="100"/>
          <a:sy n="100" d="100"/>
        </p:scale>
        <p:origin x="2128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3092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60975" y="0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3092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57975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3092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60975" y="6657975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E23063C2-7FB8-9043-B863-3EC6DFAE0F5E}" type="slidenum">
              <a:rPr lang="en-US">
                <a:latin typeface="Calibri"/>
              </a:rPr>
              <a:pPr>
                <a:defRPr/>
              </a:pPr>
              <a:t>‹#›</a:t>
            </a:fld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57697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tiff>
</file>

<file path=ppt/media/image11.png>
</file>

<file path=ppt/media/image2.png>
</file>

<file path=ppt/media/image3.png>
</file>

<file path=ppt/media/image4.png>
</file>

<file path=ppt/media/image5.tiff>
</file>

<file path=ppt/media/image6.tiff>
</file>

<file path=ppt/media/image7.gi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129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60975" y="0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43213" y="515938"/>
            <a:ext cx="3519487" cy="26400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29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14438" y="3328988"/>
            <a:ext cx="6878637" cy="315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2129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57975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129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0975" y="6657975"/>
            <a:ext cx="4046538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/>
              </a:defRPr>
            </a:lvl1pPr>
          </a:lstStyle>
          <a:p>
            <a:pPr>
              <a:defRPr/>
            </a:pPr>
            <a:fld id="{E5F2CAAE-8D7E-3049-AA7B-5E6F8017075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7412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5941B1-5B04-C343-8973-999E035FA71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448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2266B6-0F7A-9F46-B60C-84F7B3E2A40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66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3B791E-88D2-5545-B9AC-A5710BD8C9B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817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009348-41AA-B14A-80C2-68C4430679B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012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B136B1-AE2F-2148-B18F-C02AEC536A7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374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E6DC9E-26EA-F340-912C-3EC33178A6D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784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E7B2A-4353-C44B-B34F-B92601C3E2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802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50EE47-38F9-8045-BD3B-D50DAB21D3C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274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3385F5-FEAD-D845-8616-45CEF133440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11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28718F-DD3B-0A4A-9044-98E0738C394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706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9EEAF1-F2C7-6046-95E1-2FB0C2B9277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07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80C249-820C-2748-8104-756FFDFACF0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057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Calibri"/>
              </a:defRPr>
            </a:lvl1pPr>
          </a:lstStyle>
          <a:p>
            <a:pPr>
              <a:defRPr/>
            </a:pPr>
            <a:fld id="{5297025D-2A41-894A-AF3D-DD7EC42C643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Calibri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  <a:ea typeface="ＭＳ Ｐゴシック" charset="-128"/>
          <a:cs typeface="ＭＳ Ｐゴシック" charset="-128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Times New Roman" charset="0"/>
        </a:defRPr>
      </a:lvl9pPr>
    </p:titleStyle>
    <p:bodyStyle>
      <a:lvl1pPr marL="225425" indent="-225425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ＭＳ Ｐゴシック" charset="-128"/>
          <a:cs typeface="ＭＳ Ｐゴシック" charset="-128"/>
        </a:defRPr>
      </a:lvl1pPr>
      <a:lvl2pPr marL="566738" indent="-227013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ＭＳ Ｐゴシック" charset="-128"/>
        </a:defRPr>
      </a:lvl2pPr>
      <a:lvl3pPr marL="914400" indent="-233363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Calibri"/>
          <a:ea typeface="ＭＳ Ｐゴシック" charset="-128"/>
        </a:defRPr>
      </a:lvl3pPr>
      <a:lvl4pPr marL="1254125" indent="-225425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Calibri"/>
          <a:ea typeface="ＭＳ Ｐゴシック" charset="-128"/>
        </a:defRPr>
      </a:lvl4pPr>
      <a:lvl5pPr marL="1601788" indent="-2333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Calibri"/>
          <a:ea typeface="ＭＳ Ｐゴシック" charset="-128"/>
        </a:defRPr>
      </a:lvl5pPr>
      <a:lvl6pPr marL="2058988" indent="-2333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6pPr>
      <a:lvl7pPr marL="2516188" indent="-2333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7pPr>
      <a:lvl8pPr marL="2973388" indent="-2333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8pPr>
      <a:lvl9pPr marL="3430588" indent="-2333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en.wikipedia.org/wiki/Hyperparameter_(machine_learning)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radient_descent" TargetMode="External"/><Relationship Id="rId2" Type="http://schemas.openxmlformats.org/officeDocument/2006/relationships/hyperlink" Target="https://en.wikipedia.org/wiki/Learning_rat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hyperlink" Target="https://towardsdatascience.com/adam-optimization-algorithm-1cdc9b12724a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ctifier_(neural_networks)" TargetMode="External"/><Relationship Id="rId2" Type="http://schemas.openxmlformats.org/officeDocument/2006/relationships/hyperlink" Target="https://en.wikipedia.org/wiki/Activation_functio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verfitting" TargetMode="External"/><Relationship Id="rId2" Type="http://schemas.openxmlformats.org/officeDocument/2006/relationships/hyperlink" Target="https://en.wikipedia.org/wiki/Regularization_(mathematics)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hyperlink" Target="https://en.wikipedia.org/wiki/Dropout_(neural_networks)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yperparameter_optimization#Grid_search" TargetMode="External"/><Relationship Id="rId2" Type="http://schemas.openxmlformats.org/officeDocument/2006/relationships/hyperlink" Target="https://en.wikipedia.org/wiki/Hyperparameter_optimizatio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scikit-learn.org/stable/modules/grid_search.html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layground.tensorflow.org/#activation=relu&amp;batchSize=10&amp;dataset=gauss&amp;regDataset=reg-plane&amp;learningRate=0.03&amp;regularizationRate=0&amp;noise=0&amp;networkShape=4,2&amp;seed=0.85428&amp;showTestData=false&amp;discretize=false&amp;percTrainData=50&amp;x=true&amp;y=true&amp;xTimesY=false&amp;xSquared=false&amp;ySquared=false&amp;cosX=false&amp;sinX=false&amp;cosY=false&amp;sinY=false&amp;collectStats=false&amp;problem=classification&amp;initZero=false&amp;hideText=fals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ayground.tensorflow.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" TargetMode="External"/><Relationship Id="rId2" Type="http://schemas.openxmlformats.org/officeDocument/2006/relationships/hyperlink" Target="https://en.wikipedia.org/wiki/Multilayer_perceptr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s.google.com/machine-learning/crash-course/introduction-to-neural-networks/playground-exercises" TargetMode="External"/><Relationship Id="rId5" Type="http://schemas.openxmlformats.org/officeDocument/2006/relationships/hyperlink" Target="https://github.com/tensorflow/playground" TargetMode="External"/><Relationship Id="rId4" Type="http://schemas.openxmlformats.org/officeDocument/2006/relationships/hyperlink" Target="http://playground.tensorflow.or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layground.tensorflow.org/#activation=relu&amp;batchSize=10&amp;dataset=gauss&amp;regDataset=reg-plane&amp;learningRate=0.03&amp;regularizationRate=0&amp;noise=0&amp;networkShape=4,2&amp;seed=0.85428&amp;showTestData=false&amp;discretize=false&amp;percTrainData=50&amp;x=true&amp;y=true&amp;xTimesY=false&amp;xSquared=false&amp;ySquared=false&amp;cosX=false&amp;sinX=false&amp;cosY=false&amp;sinY=false&amp;collectStats=false&amp;problem=classification&amp;initZero=false&amp;hideText=fals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ayground.tensorflow.org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Kera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layground.tensorflow.org/#activation=relu&amp;batchSize=10&amp;dataset=gauss&amp;regDataset=reg-plane&amp;learningRate=0.03&amp;regularizationRate=0&amp;noise=0&amp;networkShape=4,2&amp;seed=0.85428&amp;showTestData=false&amp;discretize=false&amp;percTrainData=50&amp;x=true&amp;y=true&amp;xTimesY=false&amp;xSquared=false&amp;ySquared=false&amp;cosX=false&amp;sinX=false&amp;cosY=false&amp;sinY=false&amp;collectStats=false&amp;problem=classification&amp;initZero=false&amp;hideText=fals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ayground.tensorflow.org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eepai.org/machine-learning-glossary-and-terms/epoch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-4763" y="0"/>
            <a:ext cx="9144000" cy="3429000"/>
          </a:xfrm>
        </p:spPr>
        <p:txBody>
          <a:bodyPr/>
          <a:lstStyle/>
          <a:p>
            <a:r>
              <a:rPr lang="en-US" sz="6600" dirty="0">
                <a:ea typeface="ＭＳ Ｐゴシック" charset="0"/>
                <a:cs typeface="ＭＳ Ｐゴシック" charset="0"/>
              </a:rPr>
              <a:t>Neural Networks for Machine Learning</a:t>
            </a:r>
            <a:br>
              <a:rPr lang="en-US" sz="6600" dirty="0">
                <a:ea typeface="ＭＳ Ｐゴシック" charset="0"/>
                <a:cs typeface="ＭＳ Ｐゴシック" charset="0"/>
              </a:rPr>
            </a:br>
            <a:r>
              <a:rPr lang="en-US" sz="4400" dirty="0" err="1">
                <a:ea typeface="ＭＳ Ｐゴシック" charset="0"/>
                <a:cs typeface="ＭＳ Ｐゴシック" charset="0"/>
              </a:rPr>
              <a:t>tensorflow</a:t>
            </a:r>
            <a:r>
              <a:rPr lang="en-US" sz="4400">
                <a:ea typeface="ＭＳ Ｐゴシック" charset="0"/>
                <a:cs typeface="ＭＳ Ｐゴシック" charset="0"/>
              </a:rPr>
              <a:t> playground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BF07AD-E472-7A41-A4FC-03390881A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37" y="3780853"/>
            <a:ext cx="7543800" cy="277234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6C76A-A9C7-D546-9031-6618782F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9764"/>
            <a:ext cx="7772400" cy="1143000"/>
          </a:xfrm>
        </p:spPr>
        <p:txBody>
          <a:bodyPr/>
          <a:lstStyle/>
          <a:p>
            <a:r>
              <a:rPr lang="en-US">
                <a:hlinkClick r:id="rId2"/>
              </a:rPr>
              <a:t>Hyperparameters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46175-1196-A749-8F8E-4C5E46AE9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509634"/>
            <a:ext cx="7772400" cy="4814965"/>
          </a:xfrm>
        </p:spPr>
        <p:txBody>
          <a:bodyPr/>
          <a:lstStyle/>
          <a:p>
            <a:r>
              <a:rPr lang="en-US" sz="3200"/>
              <a:t>Parameters whose values are set</a:t>
            </a:r>
            <a:br>
              <a:rPr lang="en-US" sz="3200"/>
            </a:br>
            <a:r>
              <a:rPr lang="en-US" sz="3200"/>
              <a:t>before the learning process begins</a:t>
            </a:r>
          </a:p>
          <a:p>
            <a:r>
              <a:rPr lang="en-US" sz="3200"/>
              <a:t>Basic neural network hyperparameters</a:t>
            </a:r>
          </a:p>
          <a:p>
            <a:pPr lvl="1"/>
            <a:r>
              <a:rPr lang="en-US" sz="3200"/>
              <a:t>Learning rate  (e.g., 0.03)</a:t>
            </a:r>
          </a:p>
          <a:p>
            <a:pPr lvl="1"/>
            <a:r>
              <a:rPr lang="en-US" sz="3200"/>
              <a:t>Activation function (e.g., </a:t>
            </a:r>
            <a:r>
              <a:rPr lang="en-US" sz="3200" err="1"/>
              <a:t>ReLU</a:t>
            </a:r>
            <a:r>
              <a:rPr lang="en-US" sz="3200"/>
              <a:t>)</a:t>
            </a:r>
          </a:p>
          <a:p>
            <a:pPr lvl="1"/>
            <a:r>
              <a:rPr lang="en-US" sz="3200"/>
              <a:t>Regularization (e.g., L2)</a:t>
            </a:r>
          </a:p>
          <a:p>
            <a:pPr lvl="1"/>
            <a:r>
              <a:rPr lang="en-US" sz="3200"/>
              <a:t>Regularization rate (e.g., 0.1)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97CD6F-D6C8-474D-A84D-616DF23FB4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274CE1-F824-084B-ACEE-30CA4BA40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359764"/>
            <a:ext cx="15494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867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AAAEC-31BD-AF41-9E24-E0784B774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pPr algn="l"/>
            <a:r>
              <a:rPr lang="en-US" sz="4400">
                <a:hlinkClick r:id="rId2"/>
              </a:rPr>
              <a:t>Learning rate</a:t>
            </a:r>
            <a:endParaRPr lang="en-US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C231B-2CD7-3A48-A20E-A7356F64B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700" y="1752600"/>
            <a:ext cx="9004300" cy="5105400"/>
          </a:xfrm>
        </p:spPr>
        <p:txBody>
          <a:bodyPr/>
          <a:lstStyle/>
          <a:p>
            <a:r>
              <a:rPr lang="en-US" sz="3200" dirty="0">
                <a:hlinkClick r:id="rId3"/>
              </a:rPr>
              <a:t>Gradient descent</a:t>
            </a:r>
            <a:r>
              <a:rPr lang="en-US" sz="3200" dirty="0"/>
              <a:t> used in</a:t>
            </a:r>
            <a:br>
              <a:rPr lang="en-US" sz="3200" dirty="0"/>
            </a:br>
            <a:r>
              <a:rPr lang="en-US" sz="3200" dirty="0"/>
              <a:t>backpropagation to adjust</a:t>
            </a:r>
            <a:br>
              <a:rPr lang="en-US" sz="3200" dirty="0"/>
            </a:br>
            <a:r>
              <a:rPr lang="en-US" sz="3200" dirty="0"/>
              <a:t>weights to minimize the loss function</a:t>
            </a:r>
          </a:p>
          <a:p>
            <a:r>
              <a:rPr lang="en-US" sz="3200" dirty="0"/>
              <a:t>Learning rate determines how quickly weights are adjusted each time</a:t>
            </a:r>
          </a:p>
          <a:p>
            <a:r>
              <a:rPr lang="en-US" sz="3200" dirty="0"/>
              <a:t>If too high, we may miss some or most minima</a:t>
            </a:r>
          </a:p>
          <a:p>
            <a:pPr lvl="1"/>
            <a:r>
              <a:rPr lang="en-US" sz="2800" dirty="0"/>
              <a:t>Result: erratic performance or never achieving a low loss</a:t>
            </a:r>
          </a:p>
          <a:p>
            <a:r>
              <a:rPr lang="en-US" sz="3200" dirty="0"/>
              <a:t>If too low, learning will take longer than</a:t>
            </a:r>
            <a:br>
              <a:rPr lang="en-US" sz="3200" dirty="0"/>
            </a:br>
            <a:r>
              <a:rPr lang="en-US" sz="3200" dirty="0"/>
              <a:t>necessary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EDC403-298A-A64C-8B21-C001EBDE14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50C00-5516-7F46-8DF2-34571F5ED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2450" y="209550"/>
            <a:ext cx="3213100" cy="2628900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4898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AF69-4012-4B4C-8865-2B1634C35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/>
              <a:t>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03F75-BFE0-A94E-B221-4B62EED96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447800"/>
            <a:ext cx="8229600" cy="4953000"/>
          </a:xfrm>
        </p:spPr>
        <p:txBody>
          <a:bodyPr/>
          <a:lstStyle/>
          <a:p>
            <a:r>
              <a:rPr lang="en-US" sz="3200" dirty="0"/>
              <a:t>Iterative process used in ML to find local minimum in our loss function measuring errors</a:t>
            </a:r>
          </a:p>
          <a:p>
            <a:r>
              <a:rPr lang="en-US" sz="3200" dirty="0"/>
              <a:t>Moves in direction of</a:t>
            </a:r>
            <a:br>
              <a:rPr lang="en-US" sz="3200" dirty="0"/>
            </a:br>
            <a:r>
              <a:rPr lang="en-US" sz="3200" dirty="0"/>
              <a:t>steepest descent</a:t>
            </a:r>
          </a:p>
          <a:p>
            <a:r>
              <a:rPr lang="en-US" sz="3200" dirty="0"/>
              <a:t>Step size decreases as</a:t>
            </a:r>
            <a:br>
              <a:rPr lang="en-US" sz="3200" dirty="0"/>
            </a:br>
            <a:r>
              <a:rPr lang="en-US" sz="3200" dirty="0"/>
              <a:t>steepness lessens to</a:t>
            </a:r>
            <a:br>
              <a:rPr lang="en-US" sz="3200" dirty="0"/>
            </a:br>
            <a:r>
              <a:rPr lang="en-US" sz="3200" dirty="0"/>
              <a:t>avoid missing minima</a:t>
            </a:r>
          </a:p>
          <a:p>
            <a:r>
              <a:rPr lang="en-US" sz="3200" dirty="0"/>
              <a:t>Custom variants for</a:t>
            </a:r>
            <a:br>
              <a:rPr lang="en-US" sz="3200" dirty="0"/>
            </a:br>
            <a:r>
              <a:rPr lang="en-US" sz="3200" dirty="0"/>
              <a:t>NNs include </a:t>
            </a:r>
            <a:r>
              <a:rPr lang="en-US" sz="3200" dirty="0" err="1">
                <a:hlinkClick r:id="rId2"/>
              </a:rPr>
              <a:t>adam</a:t>
            </a:r>
            <a:br>
              <a:rPr lang="en-US" sz="3200" dirty="0">
                <a:hlinkClick r:id="rId2"/>
              </a:rPr>
            </a:br>
            <a:r>
              <a:rPr lang="en-US" sz="3200" dirty="0">
                <a:hlinkClick r:id="rId2"/>
              </a:rPr>
              <a:t>optimization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B3A29-620B-0045-9F75-EEADD2672C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7BE51B-3C5A-7D44-9B15-9309E7BB0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600" y="2819400"/>
            <a:ext cx="4013200" cy="3642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81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AAAEC-31BD-AF41-9E24-E0784B774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6301409" cy="1143000"/>
          </a:xfrm>
        </p:spPr>
        <p:txBody>
          <a:bodyPr/>
          <a:lstStyle/>
          <a:p>
            <a:r>
              <a:rPr lang="en-US" sz="4400">
                <a:hlinkClick r:id="rId2"/>
              </a:rPr>
              <a:t>Activation Function</a:t>
            </a:r>
            <a:endParaRPr lang="en-US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C231B-2CD7-3A48-A20E-A7356F64B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100" y="1606550"/>
            <a:ext cx="6324600" cy="4946650"/>
          </a:xfrm>
        </p:spPr>
        <p:txBody>
          <a:bodyPr/>
          <a:lstStyle/>
          <a:p>
            <a:r>
              <a:rPr lang="en-US" sz="3200" dirty="0"/>
              <a:t>Determines a node’s output given weighted sum of its inputs</a:t>
            </a:r>
          </a:p>
          <a:p>
            <a:r>
              <a:rPr lang="en-US" sz="3200" dirty="0"/>
              <a:t>The </a:t>
            </a:r>
            <a:r>
              <a:rPr lang="en-US" sz="3200" dirty="0" err="1"/>
              <a:t>ReLu</a:t>
            </a:r>
            <a:r>
              <a:rPr lang="en-US" sz="3200" dirty="0"/>
              <a:t> (</a:t>
            </a:r>
            <a:r>
              <a:rPr lang="en-US" sz="3200" dirty="0">
                <a:hlinkClick r:id="rId3"/>
              </a:rPr>
              <a:t>rectified linear unit</a:t>
            </a:r>
            <a:r>
              <a:rPr lang="en-US" sz="3200" dirty="0"/>
              <a:t>) is simple and a good choice for most networks</a:t>
            </a:r>
          </a:p>
          <a:p>
            <a:r>
              <a:rPr lang="en-US" sz="3200" dirty="0"/>
              <a:t>Returns zero for negative</a:t>
            </a:r>
            <a:br>
              <a:rPr lang="en-US" sz="3200" dirty="0"/>
            </a:br>
            <a:r>
              <a:rPr lang="en-US" sz="3200" dirty="0"/>
              <a:t>values and its input for</a:t>
            </a:r>
            <a:br>
              <a:rPr lang="en-US" sz="3200" dirty="0"/>
            </a:br>
            <a:r>
              <a:rPr lang="en-US" sz="3200" dirty="0"/>
              <a:t>positive ones</a:t>
            </a:r>
          </a:p>
          <a:p>
            <a:pPr lvl="1"/>
            <a:r>
              <a:rPr lang="en-US" sz="3200" dirty="0"/>
              <a:t>f(x) = max(0,x)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EDC403-298A-A64C-8B21-C001EBDE14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7FF99B-0212-D04D-B17A-69E1D43782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7209" y="152400"/>
            <a:ext cx="1943100" cy="2908300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E8574D-0522-874A-B042-82CAB359E9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1208" y="4191000"/>
            <a:ext cx="3691261" cy="2500532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7064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AAAEC-31BD-AF41-9E24-E0784B774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6019800" cy="1143000"/>
          </a:xfrm>
        </p:spPr>
        <p:txBody>
          <a:bodyPr/>
          <a:lstStyle/>
          <a:p>
            <a:r>
              <a:rPr lang="en-US" sz="4400">
                <a:hlinkClick r:id="rId2"/>
              </a:rPr>
              <a:t>Regularization</a:t>
            </a:r>
            <a:endParaRPr lang="en-US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C231B-2CD7-3A48-A20E-A7356F64B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64082"/>
            <a:ext cx="8229600" cy="4953000"/>
          </a:xfrm>
        </p:spPr>
        <p:txBody>
          <a:bodyPr/>
          <a:lstStyle/>
          <a:p>
            <a:r>
              <a:rPr lang="en-US" sz="3200" dirty="0"/>
              <a:t>Parameter to control </a:t>
            </a:r>
            <a:r>
              <a:rPr lang="en-US" sz="3200" dirty="0">
                <a:hlinkClick r:id="rId3"/>
              </a:rPr>
              <a:t>overfitting</a:t>
            </a:r>
            <a:r>
              <a:rPr lang="en-US" sz="3200" dirty="0"/>
              <a:t>, </a:t>
            </a:r>
            <a:br>
              <a:rPr lang="en-US" sz="3200" dirty="0"/>
            </a:br>
            <a:r>
              <a:rPr lang="en-US" sz="3200" dirty="0"/>
              <a:t>i.e. when the model does well on training data but poorly on new, unseen data</a:t>
            </a:r>
          </a:p>
          <a:p>
            <a:r>
              <a:rPr lang="en-US" sz="3200" dirty="0"/>
              <a:t>L2 regularization is the most common</a:t>
            </a:r>
          </a:p>
          <a:p>
            <a:r>
              <a:rPr lang="en-US" sz="3200" dirty="0"/>
              <a:t>Using </a:t>
            </a:r>
            <a:r>
              <a:rPr lang="en-US" sz="3200" dirty="0">
                <a:hlinkClick r:id="rId4"/>
              </a:rPr>
              <a:t>dropout</a:t>
            </a:r>
            <a:r>
              <a:rPr lang="en-US" sz="3200" dirty="0"/>
              <a:t> is another common way of reducing overfitting in neural networks</a:t>
            </a:r>
          </a:p>
          <a:p>
            <a:pPr lvl="1"/>
            <a:r>
              <a:rPr lang="en-US" sz="3200" dirty="0"/>
              <a:t>At each training stage, some nodes in hidden layer temporarily removed (dropped out)</a:t>
            </a:r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EDC403-298A-A64C-8B21-C001EBDE14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002342-7627-5A41-942B-1A6EE78B59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4200" y="152400"/>
            <a:ext cx="1981200" cy="1981200"/>
          </a:xfrm>
          <a:prstGeom prst="rect">
            <a:avLst/>
          </a:prstGeom>
          <a:noFill/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7520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4FD35-B3AE-D941-ABCF-F2E2E932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52400"/>
            <a:ext cx="7772400" cy="1354667"/>
          </a:xfrm>
        </p:spPr>
        <p:txBody>
          <a:bodyPr/>
          <a:lstStyle/>
          <a:p>
            <a:pPr algn="l"/>
            <a:r>
              <a:rPr lang="en-US" sz="4400" dirty="0">
                <a:hlinkClick r:id="rId2"/>
              </a:rPr>
              <a:t>Hyperparameter optimization</a:t>
            </a: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DD397-D12E-B440-B34A-0C7C238E8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4876800"/>
          </a:xfrm>
        </p:spPr>
        <p:txBody>
          <a:bodyPr/>
          <a:lstStyle/>
          <a:p>
            <a:r>
              <a:rPr lang="en-US" sz="3200" dirty="0"/>
              <a:t>How do we find the best settings for these hyperparameters? </a:t>
            </a:r>
          </a:p>
          <a:p>
            <a:r>
              <a:rPr lang="en-US" sz="3200" dirty="0"/>
              <a:t>Experimentation </a:t>
            </a:r>
          </a:p>
          <a:p>
            <a:pPr lvl="1"/>
            <a:r>
              <a:rPr lang="en-US" sz="2800" dirty="0"/>
              <a:t>Experiment with a range of different settings (e.g., for learning rate) via multiple runs</a:t>
            </a:r>
          </a:p>
          <a:p>
            <a:pPr lvl="1"/>
            <a:r>
              <a:rPr lang="en-US" sz="2800" dirty="0"/>
              <a:t>Use a </a:t>
            </a:r>
            <a:r>
              <a:rPr lang="en-US" sz="2800" dirty="0">
                <a:hlinkClick r:id="rId3"/>
              </a:rPr>
              <a:t>grid search </a:t>
            </a:r>
            <a:r>
              <a:rPr lang="en-US" sz="2800" dirty="0"/>
              <a:t>tool, e.g., </a:t>
            </a:r>
            <a:r>
              <a:rPr lang="en-US" sz="2800" dirty="0">
                <a:hlinkClick r:id="rId4"/>
              </a:rPr>
              <a:t>scikit learn’s</a:t>
            </a:r>
            <a:endParaRPr lang="en-US" sz="2800" dirty="0"/>
          </a:p>
          <a:p>
            <a:r>
              <a:rPr lang="en-US" sz="3200" dirty="0"/>
              <a:t>Experience</a:t>
            </a:r>
          </a:p>
          <a:p>
            <a:pPr lvl="1"/>
            <a:r>
              <a:rPr lang="en-US" sz="2800" dirty="0"/>
              <a:t>Similar problems with similar data will probably benefit from similar settings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545271-5B4C-694B-B468-4307DBAB5A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pic>
        <p:nvPicPr>
          <p:cNvPr id="1026" name="Picture 2" descr="Parameter Optimization Loop Start – KNIME Hub">
            <a:extLst>
              <a:ext uri="{FF2B5EF4-FFF2-40B4-BE49-F238E27FC236}">
                <a16:creationId xmlns:a16="http://schemas.microsoft.com/office/drawing/2014/main" id="{1D1F4CEB-57CF-1845-AB4C-4C512AE3A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-97367"/>
            <a:ext cx="1854200" cy="185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8406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B7C3F408-FEC0-944F-914F-BC9BAAB39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5300" y="-315023"/>
            <a:ext cx="10134600" cy="77826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349067"/>
            <a:ext cx="54594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>
                <a:latin typeface="Calibri Regular"/>
                <a:hlinkClick r:id="rId4"/>
              </a:rPr>
              <a:t>http://playground.tensorflow.org/</a:t>
            </a:r>
            <a:endParaRPr lang="en-US" sz="2800" b="1" cap="small" dirty="0">
              <a:latin typeface="Calibri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463916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78A33-A86E-5148-972B-2BAD35E0F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/>
              <a:t>TensorFlow Playground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EE241-EDB5-6F4B-B69C-52FFDA997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867" y="1371600"/>
            <a:ext cx="7772400" cy="5486400"/>
          </a:xfrm>
        </p:spPr>
        <p:txBody>
          <a:bodyPr/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Great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javascript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app demonstrating many basic neural network concepts (e.g.,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MLP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s)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Doesn’t use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TensorFlow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software, but a lightweight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js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library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Runs in a Web browser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See </a:t>
            </a: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http://playground.tensorflow.org/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Code also available on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GitHub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Try the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playground exercises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in Google’s machine learning crash course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98C1F-291C-694C-9AA6-EAAA7333F0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11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B7C3F408-FEC0-944F-914F-BC9BAAB39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5300" y="-315023"/>
            <a:ext cx="10134600" cy="77826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349067"/>
            <a:ext cx="54594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>
                <a:latin typeface="Calibri Regular"/>
                <a:hlinkClick r:id="rId4"/>
              </a:rPr>
              <a:t>http://</a:t>
            </a:r>
            <a:r>
              <a:rPr lang="en-US" sz="2800" b="1" cap="small" err="1">
                <a:latin typeface="Calibri Regular"/>
                <a:hlinkClick r:id="rId4"/>
              </a:rPr>
              <a:t>playground.tensorflow.org</a:t>
            </a:r>
            <a:r>
              <a:rPr lang="en-US" sz="2800" b="1" cap="small">
                <a:latin typeface="Calibri Regular"/>
                <a:hlinkClick r:id="rId4"/>
              </a:rPr>
              <a:t>/</a:t>
            </a:r>
            <a:endParaRPr lang="en-US" sz="2800" b="1" cap="small">
              <a:latin typeface="Calibri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245272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5A96E-D454-8A4E-BFF3-E7766DB76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267" y="304800"/>
            <a:ext cx="5554133" cy="1143000"/>
          </a:xfrm>
        </p:spPr>
        <p:txBody>
          <a:bodyPr/>
          <a:lstStyle/>
          <a:p>
            <a:r>
              <a:rPr lang="en-US" sz="440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DEFE1-C194-794C-B188-0738F5F68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447800"/>
            <a:ext cx="7772400" cy="4876800"/>
          </a:xfrm>
        </p:spPr>
        <p:txBody>
          <a:bodyPr/>
          <a:lstStyle/>
          <a:p>
            <a:r>
              <a:rPr lang="en-US" sz="3200" dirty="0"/>
              <a:t>Six datasets, each with 500 (</a:t>
            </a:r>
            <a:r>
              <a:rPr lang="en-US" sz="3200" dirty="0" err="1"/>
              <a:t>x,y</a:t>
            </a:r>
            <a:r>
              <a:rPr lang="en-US" sz="3200" dirty="0"/>
              <a:t>) </a:t>
            </a:r>
            <a:br>
              <a:rPr lang="en-US" sz="3200" dirty="0"/>
            </a:br>
            <a:r>
              <a:rPr lang="en-US" sz="3200" dirty="0"/>
              <a:t>points on a plane where x and y</a:t>
            </a:r>
            <a:br>
              <a:rPr lang="en-US" sz="3200" dirty="0"/>
            </a:br>
            <a:r>
              <a:rPr lang="en-US" sz="3200" dirty="0"/>
              <a:t>between -5 and +5</a:t>
            </a:r>
          </a:p>
          <a:p>
            <a:r>
              <a:rPr lang="en-US" sz="3200" dirty="0"/>
              <a:t>Points have </a:t>
            </a:r>
            <a:r>
              <a:rPr lang="en-US" sz="3200" i="1" dirty="0"/>
              <a:t>labels</a:t>
            </a:r>
            <a:r>
              <a:rPr lang="en-US" sz="3200" dirty="0"/>
              <a:t> of positive (orange) or negative (blue)</a:t>
            </a:r>
          </a:p>
          <a:p>
            <a:r>
              <a:rPr lang="en-US" sz="3200" dirty="0"/>
              <a:t>Two possible machine learning </a:t>
            </a:r>
            <a:r>
              <a:rPr lang="en-US" sz="3200" i="1" dirty="0"/>
              <a:t>tasks</a:t>
            </a:r>
            <a:r>
              <a:rPr lang="en-US" sz="3200" dirty="0"/>
              <a:t>:</a:t>
            </a:r>
          </a:p>
          <a:p>
            <a:pPr lvl="1"/>
            <a:r>
              <a:rPr lang="en-US" sz="2800" dirty="0"/>
              <a:t>Classification: Predict class of test points</a:t>
            </a:r>
          </a:p>
          <a:p>
            <a:pPr lvl="1"/>
            <a:r>
              <a:rPr lang="en-US" sz="2800" dirty="0"/>
              <a:t>Regression: find function to separate classes</a:t>
            </a:r>
          </a:p>
          <a:p>
            <a:r>
              <a:rPr lang="en-US" sz="3200" i="1" dirty="0"/>
              <a:t>Evaluation</a:t>
            </a:r>
            <a:r>
              <a:rPr lang="en-US" sz="3200" dirty="0"/>
              <a:t>: split dataset into training and test, e.g., 80% training, 20% test</a:t>
            </a:r>
            <a:endParaRPr lang="en-US" sz="2800" dirty="0"/>
          </a:p>
          <a:p>
            <a:pPr lvl="1"/>
            <a:endParaRPr lang="en-US" sz="2800" dirty="0"/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758A7B-B3F6-E44D-9C10-CF9930F75A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6" name="Picture 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3FA316E4-6095-444E-AE41-3AB3E508F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98165"/>
            <a:ext cx="2774950" cy="2684339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82714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DDF24-D351-DA4E-81A5-B4353F060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16089"/>
            <a:ext cx="7772400" cy="1143000"/>
          </a:xfrm>
        </p:spPr>
        <p:txBody>
          <a:bodyPr/>
          <a:lstStyle/>
          <a:p>
            <a:pPr algn="l"/>
            <a:r>
              <a:rPr lang="en-US"/>
              <a:t>Available Input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E6586-C35E-A84D-86FA-F3F89F0896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20143"/>
            <a:ext cx="6324600" cy="4821767"/>
          </a:xfrm>
        </p:spPr>
        <p:txBody>
          <a:bodyPr/>
          <a:lstStyle/>
          <a:p>
            <a:pPr marL="0" indent="0">
              <a:buNone/>
            </a:pPr>
            <a:r>
              <a:rPr lang="en-US" sz="3200" b="1"/>
              <a:t>X</a:t>
            </a:r>
            <a:r>
              <a:rPr lang="en-US" sz="3200" b="1" baseline="-25000"/>
              <a:t>1</a:t>
            </a:r>
            <a:r>
              <a:rPr lang="en-US" sz="3200" baseline="-25000"/>
              <a:t>	</a:t>
            </a:r>
            <a:r>
              <a:rPr lang="en-US" sz="3200"/>
              <a:t>Point’s x value</a:t>
            </a:r>
            <a:endParaRPr lang="en-US" sz="3200" baseline="-25000"/>
          </a:p>
          <a:p>
            <a:pPr marL="0" indent="0">
              <a:buNone/>
            </a:pPr>
            <a:r>
              <a:rPr lang="en-US" sz="3200" b="1"/>
              <a:t>X</a:t>
            </a:r>
            <a:r>
              <a:rPr lang="en-US" sz="3200" b="1" baseline="-25000"/>
              <a:t>2</a:t>
            </a:r>
            <a:r>
              <a:rPr lang="en-US" sz="3200" baseline="-25000"/>
              <a:t>	</a:t>
            </a:r>
            <a:r>
              <a:rPr lang="en-US" sz="3200"/>
              <a:t>Point’s y value</a:t>
            </a:r>
            <a:endParaRPr lang="en-US" sz="3200" baseline="-25000"/>
          </a:p>
          <a:p>
            <a:pPr marL="0" indent="0">
              <a:buNone/>
            </a:pPr>
            <a:r>
              <a:rPr lang="en-US" sz="3200" b="1"/>
              <a:t>X</a:t>
            </a:r>
            <a:r>
              <a:rPr lang="en-US" sz="3200" b="1" baseline="-25000"/>
              <a:t>1</a:t>
            </a:r>
            <a:r>
              <a:rPr lang="en-US" sz="3200" b="1" baseline="30000"/>
              <a:t>2</a:t>
            </a:r>
            <a:r>
              <a:rPr lang="en-US" sz="3200" baseline="30000"/>
              <a:t>	</a:t>
            </a:r>
            <a:r>
              <a:rPr lang="en-US" sz="3200"/>
              <a:t>Point’s x value squared</a:t>
            </a:r>
          </a:p>
          <a:p>
            <a:pPr marL="0" indent="0">
              <a:buNone/>
            </a:pPr>
            <a:r>
              <a:rPr lang="en-US" sz="3200" b="1"/>
              <a:t>X</a:t>
            </a:r>
            <a:r>
              <a:rPr lang="en-US" sz="3200" b="1" baseline="-25000"/>
              <a:t>2</a:t>
            </a:r>
            <a:r>
              <a:rPr lang="en-US" sz="3200" b="1" baseline="30000"/>
              <a:t>2</a:t>
            </a:r>
            <a:r>
              <a:rPr lang="en-US" sz="3200" baseline="30000"/>
              <a:t>	</a:t>
            </a:r>
            <a:r>
              <a:rPr lang="en-US" sz="3200"/>
              <a:t>Point’s y value squared</a:t>
            </a:r>
            <a:endParaRPr lang="en-US" sz="3200" baseline="30000"/>
          </a:p>
          <a:p>
            <a:pPr marL="0" indent="0">
              <a:buNone/>
            </a:pPr>
            <a:r>
              <a:rPr lang="en-US" sz="3200" b="1"/>
              <a:t>X</a:t>
            </a:r>
            <a:r>
              <a:rPr lang="en-US" sz="3200" b="1" baseline="-25000"/>
              <a:t>1</a:t>
            </a:r>
            <a:r>
              <a:rPr lang="en-US" sz="3200" b="1"/>
              <a:t>X</a:t>
            </a:r>
            <a:r>
              <a:rPr lang="en-US" sz="3200" b="1" baseline="-25000"/>
              <a:t>2</a:t>
            </a:r>
            <a:r>
              <a:rPr lang="en-US" sz="3200" baseline="-25000"/>
              <a:t> 	</a:t>
            </a:r>
            <a:r>
              <a:rPr lang="en-US" sz="3200"/>
              <a:t>Product of point’s x &amp; y values</a:t>
            </a:r>
            <a:endParaRPr lang="en-US" sz="3200" baseline="-25000"/>
          </a:p>
          <a:p>
            <a:pPr marL="0" indent="0">
              <a:buNone/>
            </a:pPr>
            <a:r>
              <a:rPr lang="en-US" sz="3200" b="1"/>
              <a:t>sin(X</a:t>
            </a:r>
            <a:r>
              <a:rPr lang="en-US" sz="3200" b="1" baseline="-25000"/>
              <a:t>1</a:t>
            </a:r>
            <a:r>
              <a:rPr lang="en-US" sz="3200" b="1"/>
              <a:t>) </a:t>
            </a:r>
            <a:r>
              <a:rPr lang="en-US" sz="3200"/>
              <a:t>Sine of point’s x value</a:t>
            </a:r>
          </a:p>
          <a:p>
            <a:pPr marL="0" indent="0">
              <a:buNone/>
            </a:pPr>
            <a:r>
              <a:rPr lang="en-US" sz="3200" b="1"/>
              <a:t>sin(X</a:t>
            </a:r>
            <a:r>
              <a:rPr lang="en-US" sz="3200" b="1" baseline="-25000"/>
              <a:t>2</a:t>
            </a:r>
            <a:r>
              <a:rPr lang="en-US" sz="3200" b="1"/>
              <a:t>) </a:t>
            </a:r>
            <a:r>
              <a:rPr lang="en-US" sz="3200"/>
              <a:t>Sine of point’s y value</a:t>
            </a:r>
          </a:p>
          <a:p>
            <a:pPr marL="0" indent="0">
              <a:buNone/>
            </a:pPr>
            <a:endParaRPr lang="en-US" sz="3200" baseline="30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691E6C-C85D-7642-853B-9DF477F234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2F2737-0D16-1B41-BFD5-9B2F74EAB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015" y="316089"/>
            <a:ext cx="1603185" cy="6019800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5331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92B15-62A9-D843-873F-FD1E6BD50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/>
              <a:t>Designing a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4B348-1FAE-4B4C-9C0C-0C304031F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8077200" cy="5334000"/>
          </a:xfrm>
        </p:spPr>
        <p:txBody>
          <a:bodyPr/>
          <a:lstStyle/>
          <a:p>
            <a:r>
              <a:rPr lang="en-US" sz="3200" dirty="0"/>
              <a:t>Simple feed forward NNs have a few choices</a:t>
            </a:r>
          </a:p>
          <a:p>
            <a:pPr marL="460375" lvl="1" indent="-230188"/>
            <a:r>
              <a:rPr lang="en-US" sz="2800" dirty="0"/>
              <a:t>What input </a:t>
            </a:r>
            <a:r>
              <a:rPr lang="en-US" sz="2800" b="1" dirty="0"/>
              <a:t>features</a:t>
            </a:r>
            <a:r>
              <a:rPr lang="en-US" sz="2800" dirty="0"/>
              <a:t> to use</a:t>
            </a:r>
          </a:p>
          <a:p>
            <a:pPr marL="460375" lvl="1" indent="-230188"/>
            <a:r>
              <a:rPr lang="en-US" sz="2800" dirty="0"/>
              <a:t>How many </a:t>
            </a:r>
            <a:r>
              <a:rPr lang="en-US" sz="2800" b="1" dirty="0"/>
              <a:t>hidden layers </a:t>
            </a:r>
            <a:r>
              <a:rPr lang="en-US" sz="2800" dirty="0"/>
              <a:t>and their details</a:t>
            </a:r>
            <a:r>
              <a:rPr lang="en-US" sz="2800" b="1" dirty="0"/>
              <a:t>:</a:t>
            </a:r>
            <a:endParaRPr lang="en-US" sz="2800" dirty="0"/>
          </a:p>
          <a:p>
            <a:pPr marL="692150" lvl="2" indent="-231775">
              <a:tabLst>
                <a:tab pos="962025" algn="l"/>
              </a:tabLst>
            </a:pPr>
            <a:r>
              <a:rPr lang="en-US" sz="2700" dirty="0"/>
              <a:t>How many neurons are in each layer</a:t>
            </a:r>
          </a:p>
          <a:p>
            <a:pPr marL="692150" lvl="2" indent="-231775">
              <a:tabLst>
                <a:tab pos="962025" algn="l"/>
              </a:tabLst>
            </a:pPr>
            <a:r>
              <a:rPr lang="en-US" sz="2700" dirty="0"/>
              <a:t>How each layer is connected to ones before &amp; after </a:t>
            </a:r>
          </a:p>
          <a:p>
            <a:r>
              <a:rPr lang="en-US" sz="3200" dirty="0"/>
              <a:t>Complex NNs have more choices</a:t>
            </a:r>
          </a:p>
          <a:p>
            <a:pPr marL="460375" lvl="1" indent="-230188"/>
            <a:r>
              <a:rPr lang="en-US" sz="2800" dirty="0"/>
              <a:t>E.g., CNNs, RNNs, etc.</a:t>
            </a:r>
          </a:p>
          <a:p>
            <a:r>
              <a:rPr lang="en-US" sz="3200" dirty="0"/>
              <a:t>High-level interfaces (e.g., </a:t>
            </a:r>
            <a:r>
              <a:rPr lang="en-US" sz="3200" dirty="0" err="1">
                <a:hlinkClick r:id="rId2"/>
              </a:rPr>
              <a:t>Keras</a:t>
            </a:r>
            <a:r>
              <a:rPr lang="en-US" sz="3200" dirty="0"/>
              <a:t>) try to make this easier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5E3BCC-470D-9B4E-B2D4-9B86A305D7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454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B7C3F408-FEC0-944F-914F-BC9BAAB39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5300" y="-315023"/>
            <a:ext cx="10134600" cy="77826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349067"/>
            <a:ext cx="54594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>
                <a:latin typeface="Calibri Regular"/>
                <a:hlinkClick r:id="rId4"/>
              </a:rPr>
              <a:t>http://</a:t>
            </a:r>
            <a:r>
              <a:rPr lang="en-US" sz="2800" b="1" cap="small" err="1">
                <a:latin typeface="Calibri Regular"/>
                <a:hlinkClick r:id="rId4"/>
              </a:rPr>
              <a:t>playground.tensorflow.org</a:t>
            </a:r>
            <a:r>
              <a:rPr lang="en-US" sz="2800" b="1" cap="small">
                <a:latin typeface="Calibri Regular"/>
                <a:hlinkClick r:id="rId4"/>
              </a:rPr>
              <a:t>/</a:t>
            </a:r>
            <a:endParaRPr lang="en-US" sz="2800" b="1" cap="small">
              <a:latin typeface="Calibri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425778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011A-AF7F-D34A-AC4A-675CC42B8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04799"/>
            <a:ext cx="7772400" cy="1354667"/>
          </a:xfrm>
        </p:spPr>
        <p:txBody>
          <a:bodyPr/>
          <a:lstStyle/>
          <a:p>
            <a:r>
              <a:rPr lang="en-US" dirty="0"/>
              <a:t>Training a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269F3-4C6C-D947-9A8E-3763E739E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773" y="1524000"/>
            <a:ext cx="7772400" cy="4876800"/>
          </a:xfrm>
        </p:spPr>
        <p:txBody>
          <a:bodyPr/>
          <a:lstStyle/>
          <a:p>
            <a:r>
              <a:rPr lang="en-US" sz="3200" dirty="0"/>
              <a:t>Neural networks are used for </a:t>
            </a:r>
            <a:r>
              <a:rPr lang="en-US" sz="3200" b="1" dirty="0"/>
              <a:t>supervised</a:t>
            </a:r>
            <a:r>
              <a:rPr lang="en-US" sz="3200" dirty="0"/>
              <a:t> machine learning and need to be trained</a:t>
            </a:r>
          </a:p>
          <a:p>
            <a:r>
              <a:rPr lang="en-US" sz="3200" dirty="0"/>
              <a:t>The training process is broken done in a series of </a:t>
            </a:r>
            <a:r>
              <a:rPr lang="en-US" sz="3200" b="1" i="1" dirty="0">
                <a:hlinkClick r:id="rId2"/>
              </a:rPr>
              <a:t>epochs</a:t>
            </a:r>
            <a:endParaRPr lang="en-US" sz="3200" b="1" i="1" dirty="0"/>
          </a:p>
          <a:p>
            <a:pPr lvl="1"/>
            <a:r>
              <a:rPr lang="en-US" sz="2800" dirty="0"/>
              <a:t>In each epoch, all training data run through the system to adjust the NN parameters</a:t>
            </a:r>
          </a:p>
          <a:p>
            <a:r>
              <a:rPr lang="en-US" sz="3200" dirty="0"/>
              <a:t>Process ends after a fixed # of epochs or when </a:t>
            </a:r>
            <a:r>
              <a:rPr lang="en-US" sz="3200" b="1" dirty="0"/>
              <a:t>error rate</a:t>
            </a:r>
            <a:r>
              <a:rPr lang="en-US" sz="3200" dirty="0"/>
              <a:t> flattens or starts increasing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E42DC-8680-B74E-AE54-CA771E495F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572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DDF24-D351-DA4E-81A5-B4353F060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6723" y="152399"/>
            <a:ext cx="2609850" cy="2011133"/>
          </a:xfrm>
        </p:spPr>
        <p:txBody>
          <a:bodyPr/>
          <a:lstStyle/>
          <a:p>
            <a:pPr algn="r"/>
            <a:r>
              <a:rPr lang="en-US" sz="4800"/>
              <a:t>Typical</a:t>
            </a:r>
            <a:br>
              <a:rPr lang="en-US" sz="4800"/>
            </a:br>
            <a:r>
              <a:rPr lang="en-US" sz="4800"/>
              <a:t>Training</a:t>
            </a:r>
            <a:br>
              <a:rPr lang="en-US" sz="4800"/>
            </a:br>
            <a:r>
              <a:rPr lang="en-US" sz="4800"/>
              <a:t>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E6586-C35E-A84D-86FA-F3F89F0896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50" y="111777"/>
            <a:ext cx="8420100" cy="4103511"/>
          </a:xfrm>
        </p:spPr>
        <p:txBody>
          <a:bodyPr/>
          <a:lstStyle/>
          <a:p>
            <a:r>
              <a:rPr lang="en-US" sz="3200" dirty="0"/>
              <a:t>Divide training data into batches of</a:t>
            </a:r>
            <a:br>
              <a:rPr lang="en-US" sz="3200" dirty="0"/>
            </a:br>
            <a:r>
              <a:rPr lang="en-US" sz="3200" dirty="0"/>
              <a:t>instances (e.g., batch size = 10)</a:t>
            </a:r>
          </a:p>
          <a:p>
            <a:r>
              <a:rPr lang="en-US" sz="3200" dirty="0"/>
              <a:t>For each epoch:</a:t>
            </a:r>
          </a:p>
          <a:p>
            <a:pPr marL="403225" lvl="1" indent="-104775"/>
            <a:r>
              <a:rPr lang="en-US" sz="2800" dirty="0"/>
              <a:t>For each batch:</a:t>
            </a:r>
          </a:p>
          <a:p>
            <a:pPr marL="742950" lvl="2" indent="-280988"/>
            <a:r>
              <a:rPr lang="en-US" sz="2600" dirty="0"/>
              <a:t>Instances run through network, noting difference between predicted and actual value</a:t>
            </a:r>
          </a:p>
          <a:p>
            <a:pPr marL="742950" lvl="2" indent="-280988"/>
            <a:r>
              <a:rPr lang="en-US" sz="2600" dirty="0"/>
              <a:t>Backpropagation used to adjust connection weights</a:t>
            </a:r>
          </a:p>
          <a:p>
            <a:pPr marL="522288" lvl="1" indent="-223838"/>
            <a:r>
              <a:rPr lang="en-US" sz="2800" dirty="0"/>
              <a:t>Stop when training loss flatten out</a:t>
            </a:r>
          </a:p>
          <a:p>
            <a:r>
              <a:rPr lang="en-US" sz="3400" dirty="0"/>
              <a:t>If test loss is too high, then try</a:t>
            </a:r>
          </a:p>
          <a:p>
            <a:pPr lvl="1"/>
            <a:r>
              <a:rPr lang="en-US" sz="2800" dirty="0"/>
              <a:t>Adding additional hidden layers</a:t>
            </a:r>
          </a:p>
          <a:p>
            <a:pPr lvl="1"/>
            <a:r>
              <a:rPr lang="en-US" sz="2800" dirty="0"/>
              <a:t>Adding more features to inputs</a:t>
            </a:r>
          </a:p>
          <a:p>
            <a:pPr lvl="1"/>
            <a:r>
              <a:rPr lang="en-US" sz="2800" dirty="0"/>
              <a:t>Adjusting hyperparameters (e.g., learning rate)</a:t>
            </a:r>
          </a:p>
          <a:p>
            <a:pPr lvl="1"/>
            <a:r>
              <a:rPr lang="en-US" sz="2800" dirty="0"/>
              <a:t>Get more training data</a:t>
            </a:r>
          </a:p>
          <a:p>
            <a:pPr lvl="1"/>
            <a:endParaRPr lang="en-US" sz="3000" dirty="0"/>
          </a:p>
          <a:p>
            <a:pPr lvl="1"/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691E6C-C85D-7642-853B-9DF477F234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B136B1-AE2F-2148-B18F-C02AEC536A7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23800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Custom 3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00FF"/>
      </a:hlink>
      <a:folHlink>
        <a:srgbClr val="0000FF"/>
      </a:folHlink>
    </a:clrScheme>
    <a:fontScheme name="Blank Presentation.pot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.p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.po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12693</TotalTime>
  <Words>776</Words>
  <Application>Microsoft Macintosh PowerPoint</Application>
  <PresentationFormat>On-screen Show (4:3)</PresentationFormat>
  <Paragraphs>99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Regular</vt:lpstr>
      <vt:lpstr>Times New Roman</vt:lpstr>
      <vt:lpstr>Blank Presentation</vt:lpstr>
      <vt:lpstr>Neural Networks for Machine Learning tensorflow playground</vt:lpstr>
      <vt:lpstr>TensorFlow Playground</vt:lpstr>
      <vt:lpstr>PowerPoint Presentation</vt:lpstr>
      <vt:lpstr>Datasets</vt:lpstr>
      <vt:lpstr>Available Input features</vt:lpstr>
      <vt:lpstr>Designing a neural network</vt:lpstr>
      <vt:lpstr>PowerPoint Presentation</vt:lpstr>
      <vt:lpstr>Training a Neural Network</vt:lpstr>
      <vt:lpstr>Typical Training Flow</vt:lpstr>
      <vt:lpstr>Hyperparameters</vt:lpstr>
      <vt:lpstr>Learning rate</vt:lpstr>
      <vt:lpstr>Gradient Descent</vt:lpstr>
      <vt:lpstr>Activation Function</vt:lpstr>
      <vt:lpstr>Regularization</vt:lpstr>
      <vt:lpstr>Hyperparameter optimization</vt:lpstr>
      <vt:lpstr>PowerPoint Presentation</vt:lpstr>
    </vt:vector>
  </TitlesOfParts>
  <Manager/>
  <Company>UMBC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II: k-NN / Bayesian</dc:title>
  <dc:subject/>
  <dc:creator>COGITO</dc:creator>
  <cp:keywords/>
  <dc:description/>
  <cp:lastModifiedBy>Solaiman, K M A</cp:lastModifiedBy>
  <cp:revision>564</cp:revision>
  <cp:lastPrinted>2019-05-03T18:46:33Z</cp:lastPrinted>
  <dcterms:created xsi:type="dcterms:W3CDTF">2009-12-09T21:37:40Z</dcterms:created>
  <dcterms:modified xsi:type="dcterms:W3CDTF">2023-10-31T18:16:41Z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1</vt:i4>
  </property>
  <property fmtid="{D5CDD505-2E9C-101B-9397-08002B2CF9AE}" pid="6" name="ScreenUsage">
    <vt:i4>2</vt:i4>
  </property>
  <property fmtid="{D5CDD505-2E9C-101B-9397-08002B2CF9AE}" pid="7" name="MailAddress">
    <vt:lpwstr>finin@umbc.edu</vt:lpwstr>
  </property>
  <property fmtid="{D5CDD505-2E9C-101B-9397-08002B2CF9AE}" pid="8" name="HomePage">
    <vt:lpwstr>http://umbc.edu/~finin</vt:lpwstr>
  </property>
  <property fmtid="{D5CDD505-2E9C-101B-9397-08002B2CF9AE}" pid="9" name="Other">
    <vt:lpw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3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C:\Users\finin\teaching\AI\RN\</vt:lpwstr>
  </property>
  <property fmtid="{D5CDD505-2E9C-101B-9397-08002B2CF9AE}" pid="22" name="MSIP_Label_4044bd30-2ed7-4c9d-9d12-46200872a97b_Enabled">
    <vt:lpwstr>true</vt:lpwstr>
  </property>
  <property fmtid="{D5CDD505-2E9C-101B-9397-08002B2CF9AE}" pid="23" name="MSIP_Label_4044bd30-2ed7-4c9d-9d12-46200872a97b_SetDate">
    <vt:lpwstr>2023-10-31T18:16:39Z</vt:lpwstr>
  </property>
  <property fmtid="{D5CDD505-2E9C-101B-9397-08002B2CF9AE}" pid="24" name="MSIP_Label_4044bd30-2ed7-4c9d-9d12-46200872a97b_Method">
    <vt:lpwstr>Standard</vt:lpwstr>
  </property>
  <property fmtid="{D5CDD505-2E9C-101B-9397-08002B2CF9AE}" pid="25" name="MSIP_Label_4044bd30-2ed7-4c9d-9d12-46200872a97b_Name">
    <vt:lpwstr>defa4170-0d19-0005-0004-bc88714345d2</vt:lpwstr>
  </property>
  <property fmtid="{D5CDD505-2E9C-101B-9397-08002B2CF9AE}" pid="26" name="MSIP_Label_4044bd30-2ed7-4c9d-9d12-46200872a97b_SiteId">
    <vt:lpwstr>4130bd39-7c53-419c-b1e5-8758d6d63f21</vt:lpwstr>
  </property>
  <property fmtid="{D5CDD505-2E9C-101B-9397-08002B2CF9AE}" pid="27" name="MSIP_Label_4044bd30-2ed7-4c9d-9d12-46200872a97b_ActionId">
    <vt:lpwstr>cb1f33d8-6193-41c8-b682-909c2592fe51</vt:lpwstr>
  </property>
  <property fmtid="{D5CDD505-2E9C-101B-9397-08002B2CF9AE}" pid="28" name="MSIP_Label_4044bd30-2ed7-4c9d-9d12-46200872a97b_ContentBits">
    <vt:lpwstr>0</vt:lpwstr>
  </property>
</Properties>
</file>

<file path=docProps/thumbnail.jpeg>
</file>